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2"/>
  </p:notesMasterIdLst>
  <p:sldIdLst>
    <p:sldId id="260" r:id="rId2"/>
    <p:sldId id="256" r:id="rId3"/>
    <p:sldId id="275" r:id="rId4"/>
    <p:sldId id="258" r:id="rId5"/>
    <p:sldId id="270" r:id="rId6"/>
    <p:sldId id="271" r:id="rId7"/>
    <p:sldId id="257" r:id="rId8"/>
    <p:sldId id="273" r:id="rId9"/>
    <p:sldId id="272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3876" autoAdjust="0"/>
    <p:restoredTop sz="89845" autoAdjust="0"/>
  </p:normalViewPr>
  <p:slideViewPr>
    <p:cSldViewPr snapToObjects="1">
      <p:cViewPr varScale="1">
        <p:scale>
          <a:sx n="92" d="100"/>
          <a:sy n="92" d="100"/>
        </p:scale>
        <p:origin x="-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presProps" Target="pres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3220-ACE0-ED4B-9120-3E4FA6D87B3F}" type="datetimeFigureOut">
              <a:rPr lang="en-US" smtClean="0"/>
              <a:t>3/4/09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C6AE6-57C7-034E-B6B8-B8DB82E4DC0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C6AE6-57C7-034E-B6B8-B8DB82E4DC01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539E0-191B-7849-B361-D55E4C15DF2B}" type="datetimeFigureOut">
              <a:rPr lang="en-US" smtClean="0"/>
              <a:pPr/>
              <a:t>3/4/09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2CE75-C48D-F844-85ED-8ED3B4E7BE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hyperlink" Target="http://web.mit.edu/sp.784/www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eroinc.org" TargetMode="External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9" Type="http://schemas.openxmlformats.org/officeDocument/2006/relationships/hyperlink" Target="http://citizensforaccess.blogspot.com" TargetMode="External"/><Relationship Id="rId3" Type="http://schemas.openxmlformats.org/officeDocument/2006/relationships/image" Target="../media/image55.jpeg"/><Relationship Id="rId6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8.jpeg"/><Relationship Id="rId4" Type="http://schemas.openxmlformats.org/officeDocument/2006/relationships/image" Target="../media/image8.png"/><Relationship Id="rId7" Type="http://schemas.openxmlformats.org/officeDocument/2006/relationships/image" Target="../media/image11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6" Type="http://schemas.openxmlformats.org/officeDocument/2006/relationships/image" Target="../media/image20.jpeg"/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0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9" Type="http://schemas.openxmlformats.org/officeDocument/2006/relationships/image" Target="../media/image13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4" Type="http://schemas.openxmlformats.org/officeDocument/2006/relationships/image" Target="../media/image33.jpeg"/><Relationship Id="rId4" Type="http://schemas.openxmlformats.org/officeDocument/2006/relationships/image" Target="../media/image23.png"/><Relationship Id="rId7" Type="http://schemas.openxmlformats.org/officeDocument/2006/relationships/image" Target="../media/image26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6" Type="http://schemas.openxmlformats.org/officeDocument/2006/relationships/image" Target="../media/image35.jpeg"/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10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5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christopherreeve" TargetMode="External"/><Relationship Id="rId3" Type="http://schemas.openxmlformats.org/officeDocument/2006/relationships/image" Target="../media/image43.jpeg"/><Relationship Id="rId5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7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Relationship Id="rId9" Type="http://schemas.openxmlformats.org/officeDocument/2006/relationships/image" Target="../media/image53.jpeg"/><Relationship Id="rId3" Type="http://schemas.openxmlformats.org/officeDocument/2006/relationships/image" Target="../media/image47.jpeg"/><Relationship Id="rId6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8229602" cy="1981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Power of Persons with Disabilities, Advocacy and the Challenges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76400"/>
            <a:ext cx="5867401" cy="2209800"/>
          </a:xfrm>
          <a:prstGeom prst="rect">
            <a:avLst/>
          </a:prstGeom>
        </p:spPr>
      </p:pic>
      <p:pic>
        <p:nvPicPr>
          <p:cNvPr id="5" name="Picture 4" descr="19980909_bicycle-conver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163200"/>
            <a:ext cx="5867401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3999" y="6019800"/>
            <a:ext cx="6019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Wheelchair Design for Developing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Countries, MIT, Instructors Amos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Winter and Amy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Smith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  <a:hlinkClick r:id="rId4"/>
              </a:rPr>
              <a:t>http://web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  <a:hlinkClick r:id="rId4"/>
              </a:rPr>
              <a:t>.mit.edu/sp.784/www/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Presented by Maryan 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Amaral, March 3, 2009</a:t>
            </a:r>
          </a:p>
          <a:p>
            <a:endParaRPr lang="en-US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3886201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 wheelchair users </a:t>
            </a:r>
            <a:r>
              <a:rPr lang="en-US" sz="1200" dirty="0" smtClean="0"/>
              <a:t>pull </a:t>
            </a:r>
            <a:r>
              <a:rPr lang="en-US" sz="1200" dirty="0" smtClean="0"/>
              <a:t>Boeing:  http</a:t>
            </a:r>
            <a:r>
              <a:rPr lang="en-US" sz="1200" dirty="0" smtClean="0"/>
              <a:t>://</a:t>
            </a:r>
            <a:r>
              <a:rPr lang="en-US" sz="1200" dirty="0" err="1" smtClean="0"/>
              <a:t>www.youtube.com/watch?v</a:t>
            </a:r>
            <a:r>
              <a:rPr lang="en-US" sz="1200" dirty="0" smtClean="0"/>
              <a:t>=9R3zE13rRhQ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00" y="5654477"/>
            <a:ext cx="1612900" cy="1092200"/>
          </a:xfrm>
          <a:prstGeom prst="rect">
            <a:avLst/>
          </a:prstGeom>
        </p:spPr>
      </p:pic>
      <p:pic>
        <p:nvPicPr>
          <p:cNvPr id="3" name="Picture 2" descr="images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12" y="5715000"/>
            <a:ext cx="1612900" cy="114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2362200"/>
            <a:ext cx="4254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endParaRPr lang="en-US" dirty="0"/>
          </a:p>
        </p:txBody>
      </p:sp>
      <p:pic>
        <p:nvPicPr>
          <p:cNvPr id="7" name="Picture 6" descr="P10600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0" y="3175000"/>
            <a:ext cx="2895600" cy="2171700"/>
          </a:xfrm>
          <a:prstGeom prst="rect">
            <a:avLst/>
          </a:prstGeom>
        </p:spPr>
      </p:pic>
      <p:pic>
        <p:nvPicPr>
          <p:cNvPr id="10" name="Picture 9" descr="IWD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2" y="1840468"/>
            <a:ext cx="3657600" cy="22259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4851400" y="3124200"/>
            <a:ext cx="360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/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 descr="workshop3-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400" y="830997"/>
            <a:ext cx="1905000" cy="15716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7312" y="990600"/>
            <a:ext cx="3020288" cy="6155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Aero, Inc</a:t>
            </a:r>
            <a:r>
              <a:rPr lang="en-US" dirty="0" smtClean="0"/>
              <a:t>.</a:t>
            </a:r>
            <a:r>
              <a:rPr lang="en-US" dirty="0" smtClean="0"/>
              <a:t>,</a:t>
            </a:r>
            <a:r>
              <a:rPr lang="en-US" sz="1600" dirty="0" smtClean="0"/>
              <a:t> </a:t>
            </a:r>
            <a:r>
              <a:rPr lang="en-US" sz="1600" dirty="0" smtClean="0"/>
              <a:t>a</a:t>
            </a:r>
            <a:r>
              <a:rPr lang="en-US" sz="1600" dirty="0" smtClean="0"/>
              <a:t>n </a:t>
            </a:r>
            <a:r>
              <a:rPr lang="en-US" sz="1600" dirty="0" smtClean="0"/>
              <a:t>integrated mixed abilities dance company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781800" y="830997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3">
                    <a:lumMod val="75000"/>
                  </a:schemeClr>
                </a:solidFill>
              </a:rPr>
              <a:t>Maryan Amaral, Artistic Director</a:t>
            </a:r>
            <a:endParaRPr lang="en-US" sz="1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0212" y="0"/>
            <a:ext cx="5280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AERO, Inc. and Citizens for Access, Inc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and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Wheelchair Recycler, Inc.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2731532"/>
            <a:ext cx="25019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Wheelchair Recycler, Inc.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95600" y="6019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Thanks Amos Winter and </a:t>
            </a:r>
            <a:r>
              <a:rPr lang="en-US" sz="1200" dirty="0" smtClean="0"/>
              <a:t>Amy Smith for</a:t>
            </a:r>
            <a:r>
              <a:rPr lang="en-US" sz="1200" dirty="0" smtClean="0"/>
              <a:t> inviting me </a:t>
            </a:r>
            <a:r>
              <a:rPr lang="en-US" sz="1200" dirty="0" smtClean="0"/>
              <a:t> </a:t>
            </a:r>
            <a:r>
              <a:rPr lang="en-US" sz="1200" dirty="0" smtClean="0"/>
              <a:t>present </a:t>
            </a:r>
            <a:r>
              <a:rPr lang="en-US" sz="1200" dirty="0" smtClean="0"/>
              <a:t>today in Wheelchair Design for Developing Countries lecture.</a:t>
            </a:r>
            <a:endParaRPr lang="en-US" sz="1200" dirty="0" smtClean="0"/>
          </a:p>
          <a:p>
            <a:r>
              <a:rPr lang="en-US" sz="1200" dirty="0" smtClean="0"/>
              <a:t>Thanks to</a:t>
            </a:r>
            <a:r>
              <a:rPr lang="en-US" sz="1200" dirty="0" smtClean="0"/>
              <a:t> </a:t>
            </a:r>
            <a:r>
              <a:rPr lang="en-US" sz="1200" dirty="0" smtClean="0"/>
              <a:t> members of our</a:t>
            </a:r>
            <a:r>
              <a:rPr lang="en-US" sz="1200" dirty="0" smtClean="0"/>
              <a:t> </a:t>
            </a:r>
            <a:r>
              <a:rPr lang="en-US" sz="1200" dirty="0" smtClean="0"/>
              <a:t>class for </a:t>
            </a:r>
            <a:r>
              <a:rPr lang="en-US" sz="1200" dirty="0" smtClean="0"/>
              <a:t>your great </a:t>
            </a:r>
            <a:r>
              <a:rPr lang="en-US" sz="1200" dirty="0" smtClean="0"/>
              <a:t>input </a:t>
            </a:r>
            <a:r>
              <a:rPr lang="en-US" sz="1200" dirty="0" err="1" smtClean="0">
                <a:sym typeface="Wingdings"/>
              </a:rPr>
              <a:t></a:t>
            </a:r>
            <a:r>
              <a:rPr lang="en-US" sz="1200" dirty="0" smtClean="0">
                <a:sym typeface="Wingdings"/>
              </a:rPr>
              <a:t>  </a:t>
            </a:r>
            <a:r>
              <a:rPr lang="en-US" sz="1200" i="1" dirty="0" smtClean="0">
                <a:sym typeface="Wingdings"/>
              </a:rPr>
              <a:t>M</a:t>
            </a:r>
            <a:r>
              <a:rPr lang="en-US" sz="1200" i="1" dirty="0" smtClean="0">
                <a:sym typeface="Wingdings"/>
              </a:rPr>
              <a:t>aryan</a:t>
            </a:r>
            <a:endParaRPr lang="en-US" sz="1200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7" y="4589621"/>
            <a:ext cx="4483534" cy="14301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9200" y="5346700"/>
            <a:ext cx="304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</a:rPr>
              <a:t>http://</a:t>
            </a:r>
            <a:r>
              <a:rPr lang="en-US" sz="1400" dirty="0" err="1" smtClean="0">
                <a:solidFill>
                  <a:prstClr val="black"/>
                </a:solidFill>
              </a:rPr>
              <a:t>wheelchairrecycler.org</a:t>
            </a:r>
            <a:r>
              <a:rPr lang="en-US" sz="1400" dirty="0" smtClean="0">
                <a:solidFill>
                  <a:prstClr val="black"/>
                </a:solidFill>
              </a:rPr>
              <a:t>/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312" y="4066401"/>
            <a:ext cx="302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8"/>
              </a:rPr>
              <a:t>http://www.aeroinc.org</a:t>
            </a:r>
            <a:r>
              <a:rPr lang="en-US" sz="1400" dirty="0" smtClean="0"/>
              <a:t>,   </a:t>
            </a:r>
          </a:p>
          <a:p>
            <a:r>
              <a:rPr lang="en-US" sz="1400" dirty="0" smtClean="0"/>
              <a:t> </a:t>
            </a:r>
            <a:r>
              <a:rPr lang="en-US" sz="1400" dirty="0" smtClean="0">
                <a:hlinkClick r:id="rId9"/>
              </a:rPr>
              <a:t>http://citizensforaccess.blogspot.com</a:t>
            </a:r>
            <a:endParaRPr lang="en-US" sz="1400" dirty="0" smtClean="0"/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Disability Advocacy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685800" y="1417638"/>
            <a:ext cx="3811588" cy="4708525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•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Introduction: </a:t>
            </a:r>
          </a:p>
          <a:p>
            <a:pPr marL="514350" indent="-514350"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514350" indent="-514350"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•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ADA: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Civil Rights,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disability discrimination</a:t>
            </a: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514350" indent="-514350">
              <a:buNone/>
            </a:pP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514350" indent="-514350"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• Medical diagnosis and functional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abilities</a:t>
            </a:r>
          </a:p>
          <a:p>
            <a:pPr marL="514350" indent="-514350">
              <a:buNone/>
            </a:pP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514350" indent="-514350"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• Different type of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wheelchairs</a:t>
            </a:r>
          </a:p>
          <a:p>
            <a:pPr marL="514350" indent="-514350">
              <a:buNone/>
            </a:pP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514350" indent="-514350"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• Wheelchair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Recyclers</a:t>
            </a:r>
          </a:p>
          <a:p>
            <a:pPr marL="514350" indent="-514350"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endParaRPr lang="en-US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514350" indent="-514350"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• Aero, Inc., wheelchair             integrated dance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25" y="1417639"/>
            <a:ext cx="4041776" cy="4542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10600" cy="2118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90800"/>
            <a:ext cx="8305800" cy="19644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000" y="4555253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More of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</a:rPr>
              <a:t>Leeder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</a:rPr>
              <a:t>Dizabled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Cartoons: http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://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</a:rPr>
              <a:t>www.dizabled.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</a:rPr>
              <a:t>com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2578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See wheelchair user perform wheelchair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</a:rPr>
              <a:t>b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</a:rPr>
              <a:t>ackflip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! Visit:   </a:t>
            </a:r>
          </a:p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http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://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</a:rPr>
              <a:t>video.google.com/videoplay?docid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=656193898147576910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1638300"/>
          </a:xfrm>
        </p:spPr>
        <p:txBody>
          <a:bodyPr/>
          <a:lstStyle/>
          <a:p>
            <a:r>
              <a:rPr lang="en-US" dirty="0" smtClean="0"/>
              <a:t>Diff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458200" cy="6553200"/>
          </a:xfrm>
        </p:spPr>
        <p:txBody>
          <a:bodyPr/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Different Types of Wheelchairs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844430"/>
            <a:ext cx="7010400" cy="1327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349472"/>
            <a:ext cx="2177911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Manual Wheelchairs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2807732"/>
            <a:ext cx="1917424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Powerchairs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3088136"/>
            <a:ext cx="1143000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Electric Scooters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02815" y="533400"/>
            <a:ext cx="1312585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Bikes, </a:t>
            </a:r>
            <a:r>
              <a:rPr lang="en-US" dirty="0" err="1" smtClean="0"/>
              <a:t>trikes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Handcycles</a:t>
            </a:r>
            <a:r>
              <a:rPr lang="en-US" dirty="0" smtClean="0"/>
              <a:t>, others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536333"/>
            <a:ext cx="1130576" cy="1173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131" y="5226373"/>
            <a:ext cx="1384489" cy="10337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833" y="2807732"/>
            <a:ext cx="1054100" cy="1189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7666" y="5826032"/>
            <a:ext cx="1016534" cy="8275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25" y="2807732"/>
            <a:ext cx="1073150" cy="1173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5743249"/>
            <a:ext cx="762000" cy="71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4775" y="5859640"/>
            <a:ext cx="559071" cy="5169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175" y="4262972"/>
            <a:ext cx="1612900" cy="1181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6598" y="4709497"/>
            <a:ext cx="1003024" cy="827591"/>
          </a:xfrm>
          <a:prstGeom prst="rect">
            <a:avLst/>
          </a:prstGeom>
        </p:spPr>
      </p:pic>
      <p:pic>
        <p:nvPicPr>
          <p:cNvPr id="20" name="Picture 19" descr="600T-Convertable Scooters-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2610" y="3980896"/>
            <a:ext cx="787400" cy="660400"/>
          </a:xfrm>
          <a:prstGeom prst="rect">
            <a:avLst/>
          </a:prstGeom>
        </p:spPr>
      </p:pic>
      <p:pic>
        <p:nvPicPr>
          <p:cNvPr id="23" name="Picture 22" descr="home-hero-izipscooter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293739">
            <a:off x="5778150" y="4947083"/>
            <a:ext cx="869966" cy="631783"/>
          </a:xfrm>
          <a:prstGeom prst="rect">
            <a:avLst/>
          </a:prstGeom>
        </p:spPr>
      </p:pic>
      <p:pic>
        <p:nvPicPr>
          <p:cNvPr id="24" name="Picture 23" descr="710-Other Mobility Products-1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1400" y="4853522"/>
            <a:ext cx="1371324" cy="1150143"/>
          </a:xfrm>
          <a:prstGeom prst="rect">
            <a:avLst/>
          </a:prstGeom>
        </p:spPr>
      </p:pic>
      <p:pic>
        <p:nvPicPr>
          <p:cNvPr id="25" name="Picture 24" descr="images.jpe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02815" y="2027019"/>
            <a:ext cx="1312585" cy="1249581"/>
          </a:xfrm>
          <a:prstGeom prst="rect">
            <a:avLst/>
          </a:prstGeom>
        </p:spPr>
      </p:pic>
      <p:pic>
        <p:nvPicPr>
          <p:cNvPr id="26" name="Picture 25" descr="2101-1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5131" y="3486633"/>
            <a:ext cx="1520269" cy="1520269"/>
          </a:xfrm>
          <a:prstGeom prst="rect">
            <a:avLst/>
          </a:prstGeom>
        </p:spPr>
      </p:pic>
      <p:pic>
        <p:nvPicPr>
          <p:cNvPr id="27" name="Picture 26" descr="es_36d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02610" y="5654026"/>
            <a:ext cx="787400" cy="9168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7200" y="5444073"/>
            <a:ext cx="141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</a:rPr>
              <a:t>Wheelchair rugby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1625" y="3996769"/>
            <a:ext cx="1568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Wheelchair tennis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07666" y="3996769"/>
            <a:ext cx="147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</a:rPr>
              <a:t>An everyday general use wheelchair 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" y="6376624"/>
            <a:ext cx="1569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</a:rPr>
              <a:t>Pet wheelchairs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26598" y="6454449"/>
            <a:ext cx="1554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Hospital chair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33846" y="5537088"/>
            <a:ext cx="1190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2">
                    <a:lumMod val="25000"/>
                  </a:schemeClr>
                </a:solidFill>
              </a:rPr>
              <a:t>Colours</a:t>
            </a: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 tennis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02815" y="3177064"/>
            <a:ext cx="1541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Racing wheelchair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24800" y="3536333"/>
            <a:ext cx="854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2">
                    <a:lumMod val="25000"/>
                  </a:schemeClr>
                </a:solidFill>
              </a:rPr>
              <a:t>Handcycle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67575" y="6003666"/>
            <a:ext cx="1876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2">
                    <a:lumMod val="25000"/>
                  </a:schemeClr>
                </a:solidFill>
              </a:rPr>
              <a:t>Trike</a:t>
            </a: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 in developing countries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98824" y="6454449"/>
            <a:ext cx="18963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Two and three wheel electric scooters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33" y="0"/>
            <a:ext cx="7852792" cy="115094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Can you spot the physical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access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barriers?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46" y="872241"/>
            <a:ext cx="3159454" cy="2511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825" y="1150941"/>
            <a:ext cx="1250950" cy="837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825" y="2293941"/>
            <a:ext cx="1435100" cy="109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034" y="1219201"/>
            <a:ext cx="807467" cy="827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267" y="3903075"/>
            <a:ext cx="1292733" cy="10587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68364" y="3903075"/>
            <a:ext cx="222010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Solutions?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7150" y="4961785"/>
            <a:ext cx="1397000" cy="1047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7200" y="5063386"/>
            <a:ext cx="1421254" cy="9461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000" y="5219340"/>
            <a:ext cx="1397000" cy="1047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0" y="5495184"/>
            <a:ext cx="1228706" cy="7683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449" y="5219340"/>
            <a:ext cx="1535581" cy="1044195"/>
          </a:xfrm>
          <a:prstGeom prst="rect">
            <a:avLst/>
          </a:prstGeom>
        </p:spPr>
      </p:pic>
      <p:pic>
        <p:nvPicPr>
          <p:cNvPr id="16" name="Picture 15" descr="wheelchair_access_fail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2352" y="2471685"/>
            <a:ext cx="1472368" cy="9921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974" y="3384141"/>
            <a:ext cx="327182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Wheelchair Etiquette</a:t>
            </a:r>
          </a:p>
          <a:p>
            <a:endParaRPr lang="en-US" sz="14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•</a:t>
            </a:r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“ Disability” </a:t>
            </a:r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(not handicapped)</a:t>
            </a:r>
          </a:p>
          <a:p>
            <a:endParaRPr lang="en-US" sz="14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• Focus </a:t>
            </a:r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on “person”, (not disability)</a:t>
            </a:r>
          </a:p>
          <a:p>
            <a:endParaRPr lang="en-US" sz="14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  <a:p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•</a:t>
            </a:r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“ </a:t>
            </a:r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Wheelchair user, rider, </a:t>
            </a:r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driver”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" name="Picture 17" descr="20rmgc7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4666" y="1219201"/>
            <a:ext cx="1193799" cy="895349"/>
          </a:xfrm>
          <a:prstGeom prst="rect">
            <a:avLst/>
          </a:prstGeom>
        </p:spPr>
      </p:pic>
      <p:pic>
        <p:nvPicPr>
          <p:cNvPr id="19" name="Picture 18" descr="nfp9hv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6891" y="3384140"/>
            <a:ext cx="561574" cy="421181"/>
          </a:xfrm>
          <a:prstGeom prst="rect">
            <a:avLst/>
          </a:prstGeom>
        </p:spPr>
      </p:pic>
      <p:pic>
        <p:nvPicPr>
          <p:cNvPr id="20" name="Picture 19" descr="2zya23l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038" y="1207202"/>
            <a:ext cx="761238" cy="1143000"/>
          </a:xfrm>
          <a:prstGeom prst="rect">
            <a:avLst/>
          </a:prstGeom>
        </p:spPr>
      </p:pic>
      <p:pic>
        <p:nvPicPr>
          <p:cNvPr id="21" name="Picture 20" descr="2024381750_78b8ba6aa8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6765" y="2448212"/>
            <a:ext cx="1574800" cy="11811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620000" y="3746956"/>
            <a:ext cx="76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“if you take my</a:t>
            </a: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 disability </a:t>
            </a: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parking spot, you can take </a:t>
            </a: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my disability”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7150" y="6009535"/>
            <a:ext cx="189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</a:rPr>
              <a:t>Hand cranked wheelchair lift at MBTA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1" y="6263536"/>
            <a:ext cx="1816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Attractive wheelchair ramp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4276" y="6009535"/>
            <a:ext cx="1458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MBTA the RIDE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67035" y="6271145"/>
            <a:ext cx="10957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Wheelchair lifts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48600" y="6263535"/>
            <a:ext cx="1000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Adapted van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9248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dirty="0" smtClean="0"/>
              <a:t>Civil Rights legislation and access building code USA </a:t>
            </a:r>
            <a:r>
              <a:rPr lang="en-US" sz="2667" i="1" dirty="0" smtClean="0"/>
              <a:t>Regulations to Protect People with Disabilities </a:t>
            </a:r>
            <a:endParaRPr lang="en-US" sz="2667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676400"/>
            <a:ext cx="4191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1990 Americans with Disabilities Act ADA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981201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Title I:  Employment</a:t>
            </a:r>
          </a:p>
          <a:p>
            <a:r>
              <a:rPr lang="en-US" dirty="0" smtClean="0"/>
              <a:t>Title II: Public entities</a:t>
            </a:r>
          </a:p>
          <a:p>
            <a:r>
              <a:rPr lang="en-US" dirty="0" smtClean="0"/>
              <a:t>Title III:</a:t>
            </a:r>
            <a:r>
              <a:rPr lang="en-US" dirty="0" smtClean="0"/>
              <a:t> Public </a:t>
            </a:r>
            <a:r>
              <a:rPr lang="en-US" dirty="0" smtClean="0"/>
              <a:t>accommodations and businesses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www.ada.gov</a:t>
            </a:r>
            <a:r>
              <a:rPr lang="en-US" dirty="0" smtClean="0"/>
              <a:t>/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 flipH="1">
            <a:off x="1112517" y="3810000"/>
            <a:ext cx="403098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Massachusetts Architectural Access Board- Public Safety Dept.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2517" y="4724400"/>
            <a:ext cx="257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AAB </a:t>
            </a:r>
          </a:p>
          <a:p>
            <a:r>
              <a:rPr lang="en-US" dirty="0" smtClean="0"/>
              <a:t>One </a:t>
            </a:r>
            <a:r>
              <a:rPr lang="en-US" dirty="0" err="1" smtClean="0"/>
              <a:t>Ashburton</a:t>
            </a:r>
            <a:r>
              <a:rPr lang="en-US" dirty="0" smtClean="0"/>
              <a:t> Place</a:t>
            </a:r>
          </a:p>
          <a:p>
            <a:r>
              <a:rPr lang="en-US" dirty="0" smtClean="0"/>
              <a:t>Boston, MA 02120</a:t>
            </a:r>
          </a:p>
          <a:p>
            <a:r>
              <a:rPr lang="en-US" dirty="0" smtClean="0"/>
              <a:t>617-727-0660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99" y="2305949"/>
            <a:ext cx="838200" cy="1259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24" y="4724400"/>
            <a:ext cx="1275749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418" y="1676399"/>
            <a:ext cx="2743781" cy="2613125"/>
          </a:xfrm>
          <a:prstGeom prst="rect">
            <a:avLst/>
          </a:prstGeom>
        </p:spPr>
      </p:pic>
      <p:pic>
        <p:nvPicPr>
          <p:cNvPr id="10" name="Picture 9" descr="curbcu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151" y="4456331"/>
            <a:ext cx="2860048" cy="1868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3111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Human Functional Limitations/Abilities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924800" cy="49069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Hand strength and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 coordination, spasticity</a:t>
            </a:r>
          </a:p>
          <a:p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Arms, stretch, coordination, range of movement</a:t>
            </a:r>
          </a:p>
          <a:p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Leg strength and coordination, paralysis</a:t>
            </a:r>
          </a:p>
          <a:p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Amputations of arms or legs</a:t>
            </a:r>
          </a:p>
          <a:p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Trunk 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control, ataxia</a:t>
            </a:r>
          </a:p>
          <a:p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Sensation of arms, seat, and limbs</a:t>
            </a:r>
          </a:p>
          <a:p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Vision, hearing, ability to communicate</a:t>
            </a:r>
          </a:p>
          <a:p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Traumatic Brain Injury, </a:t>
            </a:r>
            <a:r>
              <a:rPr lang="en-US" sz="1800" dirty="0" err="1" smtClean="0">
                <a:solidFill>
                  <a:schemeClr val="bg2">
                    <a:lumMod val="25000"/>
                  </a:schemeClr>
                </a:solidFill>
              </a:rPr>
              <a:t>judgement</a:t>
            </a:r>
            <a:endParaRPr lang="en-US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35582"/>
            <a:ext cx="1364488" cy="2189018"/>
          </a:xfrm>
          <a:prstGeom prst="rect">
            <a:avLst/>
          </a:prstGeom>
        </p:spPr>
      </p:pic>
      <p:pic>
        <p:nvPicPr>
          <p:cNvPr id="5" name="Picture 4" descr="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228" y="1676400"/>
            <a:ext cx="1176528" cy="2078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5380672"/>
            <a:ext cx="1905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2">
                    <a:lumMod val="25000"/>
                  </a:schemeClr>
                </a:solidFill>
              </a:rPr>
              <a:t>Acquiring a new physical disability can feel like you are in different  planet</a:t>
            </a:r>
            <a:endParaRPr lang="en-US" sz="11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Physical </a:t>
            </a:r>
            <a:r>
              <a:rPr lang="en-US" dirty="0" err="1" smtClean="0"/>
              <a:t>Dis</a:t>
            </a:r>
            <a:r>
              <a:rPr lang="en-US" dirty="0" smtClean="0"/>
              <a:t>-Abilities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4267200" cy="55626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AC66BB"/>
                </a:solidFill>
              </a:rPr>
              <a:t>Spinal Cord Injury</a:t>
            </a:r>
          </a:p>
          <a:p>
            <a:r>
              <a:rPr lang="en-US" sz="2000" dirty="0" err="1" smtClean="0"/>
              <a:t>Quadraplegia</a:t>
            </a:r>
            <a:r>
              <a:rPr lang="en-US" sz="2000" dirty="0"/>
              <a:t>/</a:t>
            </a:r>
            <a:r>
              <a:rPr lang="en-US" sz="2000" dirty="0" smtClean="0"/>
              <a:t> </a:t>
            </a:r>
            <a:r>
              <a:rPr lang="en-US" sz="2000" dirty="0" err="1" smtClean="0"/>
              <a:t>Tetraplegia</a:t>
            </a:r>
            <a:endParaRPr lang="en-US" sz="2000" dirty="0" smtClean="0"/>
          </a:p>
          <a:p>
            <a:r>
              <a:rPr lang="en-US" sz="2000" dirty="0" smtClean="0"/>
              <a:t>(complete or incomplete lesion</a:t>
            </a:r>
            <a:r>
              <a:rPr lang="en-US" sz="2000" dirty="0" smtClean="0"/>
              <a:t>) </a:t>
            </a:r>
            <a:endParaRPr lang="en-US" sz="2000" dirty="0" smtClean="0"/>
          </a:p>
          <a:p>
            <a:r>
              <a:rPr lang="en-US" sz="2000" dirty="0" smtClean="0"/>
              <a:t>Involves arms, trunk and legs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Paraplegia, trunk and legs</a:t>
            </a:r>
          </a:p>
          <a:p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</a:rPr>
              <a:t>http://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</a:rPr>
              <a:t>www.spinalcord.uab.edu</a:t>
            </a:r>
            <a:r>
              <a:rPr lang="en-US" sz="2000" dirty="0" smtClean="0"/>
              <a:t>/</a:t>
            </a:r>
          </a:p>
          <a:p>
            <a:pPr>
              <a:buNone/>
            </a:pPr>
            <a:r>
              <a:rPr lang="en-US" sz="2000" dirty="0" smtClean="0"/>
              <a:t>-------------------------------------------------</a:t>
            </a:r>
          </a:p>
          <a:p>
            <a:pPr>
              <a:buNone/>
            </a:pPr>
            <a:r>
              <a:rPr lang="en-US" sz="2000" dirty="0" smtClean="0"/>
              <a:t>Cervical level of injury:  C1 to C8.</a:t>
            </a:r>
          </a:p>
          <a:p>
            <a:pPr>
              <a:buNone/>
            </a:pPr>
            <a:r>
              <a:rPr lang="en-US" sz="2000" dirty="0" smtClean="0"/>
              <a:t>Thoracic- T1 to T12</a:t>
            </a:r>
          </a:p>
          <a:p>
            <a:pPr>
              <a:buNone/>
            </a:pPr>
            <a:r>
              <a:rPr lang="en-US" sz="2000" dirty="0" smtClean="0"/>
              <a:t>Lumbar- L1 to </a:t>
            </a:r>
            <a:r>
              <a:rPr lang="en-US" sz="2000" dirty="0" smtClean="0"/>
              <a:t>L4-5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838200"/>
            <a:ext cx="2590800" cy="539625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Christopher Reeve sustained a high level spinal cord injury (C4) incomplete. He had paralysis of his arms, trunk, legs and used a vent to breathe.</a:t>
            </a:r>
          </a:p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Maureen McKinnon, 2008 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Paralympic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Gold Medalist Sailing,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paraplegic</a:t>
            </a:r>
          </a:p>
          <a:p>
            <a:endParaRPr lang="en-US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en-US" sz="1600" dirty="0" smtClean="0"/>
              <a:t>Christopher Reeve Foundation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>
                <a:hlinkClick r:id="rId2"/>
              </a:rPr>
              <a:t>http:</a:t>
            </a:r>
            <a:r>
              <a:rPr lang="en-US" sz="1600" dirty="0" smtClean="0">
                <a:hlinkClick r:id="rId2"/>
              </a:rPr>
              <a:t>//www</a:t>
            </a:r>
            <a:r>
              <a:rPr lang="en-US" sz="1600" dirty="0" smtClean="0">
                <a:hlinkClick r:id="rId2"/>
              </a:rPr>
              <a:t>.christopherreeve</a:t>
            </a:r>
            <a:r>
              <a:rPr lang="en-US" sz="1600" dirty="0" smtClean="0"/>
              <a:t>.</a:t>
            </a:r>
          </a:p>
          <a:p>
            <a:pPr>
              <a:buNone/>
            </a:pPr>
            <a:r>
              <a:rPr lang="en-US" sz="1600" dirty="0" smtClean="0"/>
              <a:t>org</a:t>
            </a:r>
            <a:r>
              <a:rPr lang="en-US" sz="1600" dirty="0" smtClean="0"/>
              <a:t>/</a:t>
            </a:r>
            <a:r>
              <a:rPr lang="en-US" sz="1600" dirty="0" err="1" smtClean="0"/>
              <a:t>m</a:t>
            </a:r>
            <a:endParaRPr lang="en-US" sz="1600" dirty="0" smtClean="0"/>
          </a:p>
          <a:p>
            <a:endParaRPr lang="en-US" sz="16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5" descr="sp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838200"/>
            <a:ext cx="2439072" cy="5177050"/>
          </a:xfrm>
          <a:prstGeom prst="rect">
            <a:avLst/>
          </a:prstGeom>
        </p:spPr>
      </p:pic>
      <p:pic>
        <p:nvPicPr>
          <p:cNvPr id="9" name="Picture 8" descr="ThumbnailServer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745447"/>
            <a:ext cx="1295400" cy="750354"/>
          </a:xfrm>
          <a:prstGeom prst="rect">
            <a:avLst/>
          </a:prstGeom>
        </p:spPr>
      </p:pic>
      <p:pic>
        <p:nvPicPr>
          <p:cNvPr id="10" name="Picture 9" descr="GoldMedalColl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800600"/>
            <a:ext cx="3623621" cy="1214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6015250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</a:rPr>
              <a:t>http://www.sailing.org/25021.php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6234456"/>
            <a:ext cx="548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Picture of the human spinal cord and areas of body affected if injured. Body </a:t>
            </a:r>
            <a:r>
              <a:rPr lang="en-US" sz="1100" dirty="0" err="1" smtClean="0">
                <a:solidFill>
                  <a:schemeClr val="bg2">
                    <a:lumMod val="25000"/>
                  </a:schemeClr>
                </a:solidFill>
              </a:rPr>
              <a:t>paralysed</a:t>
            </a:r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 below level of injury. Incomplete means not a full lesion to the cord. Complete injury means complete lesion to the cord. 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010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Physical </a:t>
            </a:r>
            <a:r>
              <a:rPr lang="en-US" sz="2800" dirty="0" err="1" smtClean="0"/>
              <a:t>Dis</a:t>
            </a:r>
            <a:r>
              <a:rPr lang="en-US" sz="2800" dirty="0" smtClean="0"/>
              <a:t>-Abilities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729735"/>
            <a:ext cx="6858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Polio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699266"/>
            <a:ext cx="10668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Stroke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962764"/>
            <a:ext cx="14478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Amputations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6914" y="381000"/>
            <a:ext cx="168364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Cerebral Palsy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2453284"/>
            <a:ext cx="10668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M.S.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2258" y="3068598"/>
            <a:ext cx="326294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Hemiparesis</a:t>
            </a:r>
            <a:r>
              <a:rPr lang="en-US" dirty="0" smtClean="0"/>
              <a:t>, or </a:t>
            </a:r>
            <a:r>
              <a:rPr lang="en-US" dirty="0" err="1" smtClean="0"/>
              <a:t>hemiparalysis</a:t>
            </a:r>
            <a:r>
              <a:rPr lang="en-US" dirty="0" smtClean="0"/>
              <a:t> (one sided)</a:t>
            </a:r>
          </a:p>
          <a:p>
            <a:r>
              <a:rPr lang="en-US" dirty="0"/>
              <a:t>s</a:t>
            </a:r>
            <a:r>
              <a:rPr lang="en-US" dirty="0" smtClean="0"/>
              <a:t>peech, ataxia, vision loss,</a:t>
            </a:r>
          </a:p>
          <a:p>
            <a:r>
              <a:rPr lang="en-US" dirty="0" smtClean="0"/>
              <a:t>Cognitive  loss. Use walker, cane, power-</a:t>
            </a:r>
            <a:r>
              <a:rPr lang="en-US" dirty="0" smtClean="0"/>
              <a:t>wheelchair</a:t>
            </a:r>
          </a:p>
          <a:p>
            <a:r>
              <a:rPr lang="en-US" sz="1200" dirty="0" err="1" smtClean="0"/>
              <a:t>http://www.st-johns.org/services/stroke_center/stroke_facts.aspx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5778500" y="4593431"/>
            <a:ext cx="7747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2258" y="5332096"/>
            <a:ext cx="2688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prosthetics, </a:t>
            </a:r>
          </a:p>
          <a:p>
            <a:r>
              <a:rPr lang="en-US" dirty="0" smtClean="0"/>
              <a:t>Wheelchairs, </a:t>
            </a:r>
            <a:r>
              <a:rPr lang="en-US" dirty="0" smtClean="0"/>
              <a:t>skateboards</a:t>
            </a:r>
          </a:p>
          <a:p>
            <a:r>
              <a:rPr lang="en-US" sz="1200" dirty="0" err="1" smtClean="0"/>
              <a:t>http://www.amputee-coalition.org/absolutenm/anmviewer.asp?a</a:t>
            </a:r>
            <a:r>
              <a:rPr lang="en-US" sz="1200" dirty="0" smtClean="0"/>
              <a:t>=314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42258" y="1099066"/>
            <a:ext cx="2805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Disease caused by virus </a:t>
            </a:r>
            <a:r>
              <a:rPr lang="en-US" sz="1600" dirty="0" smtClean="0"/>
              <a:t>affects </a:t>
            </a:r>
            <a:r>
              <a:rPr lang="en-US" sz="1600" dirty="0" smtClean="0"/>
              <a:t>lungs</a:t>
            </a:r>
            <a:r>
              <a:rPr lang="en-US" sz="1600" dirty="0" smtClean="0"/>
              <a:t> and causes </a:t>
            </a:r>
            <a:r>
              <a:rPr lang="en-US" sz="1600" dirty="0" smtClean="0"/>
              <a:t>paralysis</a:t>
            </a:r>
            <a:r>
              <a:rPr lang="en-US" sz="1600" dirty="0" smtClean="0"/>
              <a:t>. Usually able to walk</a:t>
            </a:r>
            <a:r>
              <a:rPr lang="en-US" sz="1600" dirty="0" smtClean="0"/>
              <a:t> or travel with </a:t>
            </a:r>
            <a:r>
              <a:rPr lang="en-US" sz="1600" dirty="0" smtClean="0"/>
              <a:t>assisted mobility device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914400"/>
            <a:ext cx="2659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Birth </a:t>
            </a:r>
            <a:r>
              <a:rPr lang="en-US" dirty="0" smtClean="0"/>
              <a:t>injury to brain. Loss </a:t>
            </a:r>
            <a:r>
              <a:rPr lang="en-US" dirty="0" smtClean="0"/>
              <a:t>use of arms and </a:t>
            </a:r>
            <a:r>
              <a:rPr lang="en-US" dirty="0" smtClean="0"/>
              <a:t>legs, </a:t>
            </a:r>
            <a:r>
              <a:rPr lang="en-US" dirty="0" smtClean="0"/>
              <a:t>may </a:t>
            </a:r>
            <a:r>
              <a:rPr lang="en-US" dirty="0" smtClean="0"/>
              <a:t>walk with </a:t>
            </a:r>
            <a:r>
              <a:rPr lang="en-US" dirty="0" smtClean="0"/>
              <a:t>limited aid or fully </a:t>
            </a:r>
            <a:r>
              <a:rPr lang="en-US" dirty="0" smtClean="0"/>
              <a:t>involved.</a:t>
            </a:r>
            <a:r>
              <a:rPr lang="en-US" sz="1200" dirty="0" smtClean="0"/>
              <a:t> http://www.ucp.org/ucp_generaldoc.cfm/1/9/37/37-37/447 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631782" y="2870578"/>
            <a:ext cx="3740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Demylinating</a:t>
            </a:r>
            <a:r>
              <a:rPr lang="en-US" dirty="0" smtClean="0"/>
              <a:t> disease </a:t>
            </a:r>
            <a:r>
              <a:rPr lang="en-US" dirty="0" smtClean="0"/>
              <a:t>is </a:t>
            </a:r>
            <a:r>
              <a:rPr lang="en-US" dirty="0" smtClean="0"/>
              <a:t>progressive affecting young adults- </a:t>
            </a:r>
            <a:r>
              <a:rPr lang="en-US" dirty="0" smtClean="0"/>
              <a:t>People able to walk, decline </a:t>
            </a:r>
            <a:r>
              <a:rPr lang="en-US" dirty="0" smtClean="0"/>
              <a:t>to more paralysis.</a:t>
            </a:r>
          </a:p>
          <a:p>
            <a:r>
              <a:rPr lang="en-US" dirty="0" err="1" smtClean="0"/>
              <a:t>http://</a:t>
            </a:r>
            <a:r>
              <a:rPr lang="en-US" sz="1200" dirty="0" err="1" smtClean="0"/>
              <a:t>www.themcfox.com/multiple-sclerosis/ms-facts/multiple-sclerosis-facts.htm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621942" y="4453594"/>
            <a:ext cx="25220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 Gehrig’s Disease</a:t>
            </a:r>
          </a:p>
          <a:p>
            <a:r>
              <a:rPr lang="en-US" dirty="0" smtClean="0"/>
              <a:t>Muscle Wasting, speech </a:t>
            </a:r>
            <a:r>
              <a:rPr lang="en-US" dirty="0" smtClean="0"/>
              <a:t>loss-</a:t>
            </a:r>
          </a:p>
          <a:p>
            <a:r>
              <a:rPr lang="en-US" sz="1200" dirty="0" smtClean="0"/>
              <a:t>Professor </a:t>
            </a:r>
            <a:r>
              <a:rPr lang="en-US" sz="1200" dirty="0" smtClean="0"/>
              <a:t>Hawking</a:t>
            </a:r>
          </a:p>
          <a:p>
            <a:r>
              <a:rPr lang="en-US" sz="1200" dirty="0" smtClean="0"/>
              <a:t>http</a:t>
            </a:r>
            <a:r>
              <a:rPr lang="en-US" sz="1200" dirty="0" smtClean="0"/>
              <a:t>://</a:t>
            </a:r>
            <a:r>
              <a:rPr lang="en-US" sz="1200" dirty="0" err="1" smtClean="0"/>
              <a:t>www.alsa.org/als/facts.cfm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4531645" y="5332097"/>
            <a:ext cx="1908843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white"/>
                </a:solidFill>
              </a:rPr>
              <a:t>Traumatic Brain Injury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1" name="Picture 20" descr="200px-Stephen_Hawking.StarChi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182" y="3650503"/>
            <a:ext cx="990600" cy="1264754"/>
          </a:xfrm>
          <a:prstGeom prst="rect">
            <a:avLst/>
          </a:prstGeom>
        </p:spPr>
      </p:pic>
      <p:pic>
        <p:nvPicPr>
          <p:cNvPr id="22" name="Picture 21" descr="richard-pryor_001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57" y="2268706"/>
            <a:ext cx="771525" cy="769203"/>
          </a:xfrm>
          <a:prstGeom prst="rect">
            <a:avLst/>
          </a:prstGeom>
        </p:spPr>
      </p:pic>
      <p:pic>
        <p:nvPicPr>
          <p:cNvPr id="27" name="Picture 26" descr="images-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503" y="2035988"/>
            <a:ext cx="1246855" cy="834589"/>
          </a:xfrm>
          <a:prstGeom prst="rect">
            <a:avLst/>
          </a:prstGeom>
        </p:spPr>
      </p:pic>
      <p:pic>
        <p:nvPicPr>
          <p:cNvPr id="28" name="Picture 27" descr="images-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330" y="3123731"/>
            <a:ext cx="790158" cy="1053544"/>
          </a:xfrm>
          <a:prstGeom prst="rect">
            <a:avLst/>
          </a:prstGeom>
        </p:spPr>
      </p:pic>
      <p:pic>
        <p:nvPicPr>
          <p:cNvPr id="31" name="Picture 30" descr="14amputee-19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643" y="4915256"/>
            <a:ext cx="1223846" cy="1485543"/>
          </a:xfrm>
          <a:prstGeom prst="rect">
            <a:avLst/>
          </a:prstGeom>
        </p:spPr>
      </p:pic>
      <p:pic>
        <p:nvPicPr>
          <p:cNvPr id="32" name="Picture 31" descr="imag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5964776"/>
            <a:ext cx="909428" cy="89322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154488" y="1899374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34" name="Picture 33" descr="images-6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999" y="914400"/>
            <a:ext cx="1149114" cy="1068696"/>
          </a:xfrm>
          <a:prstGeom prst="rect">
            <a:avLst/>
          </a:prstGeom>
        </p:spPr>
      </p:pic>
      <p:pic>
        <p:nvPicPr>
          <p:cNvPr id="35" name="Picture 34" descr="images-7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9800" y="729735"/>
            <a:ext cx="1346200" cy="11235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2258" y="2176284"/>
            <a:ext cx="3550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http://www.lastchild.org/polio-facts.html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531645" y="5978428"/>
            <a:ext cx="20952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Injury to the brain</a:t>
            </a:r>
          </a:p>
          <a:p>
            <a:r>
              <a:rPr lang="en-US" sz="1200" dirty="0" smtClean="0"/>
              <a:t>http://</a:t>
            </a:r>
            <a:r>
              <a:rPr lang="en-US" sz="1200" dirty="0" err="1" smtClean="0"/>
              <a:t>www.cdc.gov/ncipc/factsheets/tbi.htm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989</Words>
  <Application>Microsoft Macintosh PowerPoint</Application>
  <PresentationFormat>On-screen Show (4:3)</PresentationFormat>
  <Paragraphs>135</Paragraphs>
  <Slides>10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   Power of Persons with Disabilities, Advocacy and the Challenges</vt:lpstr>
      <vt:lpstr>Disability Advocacy</vt:lpstr>
      <vt:lpstr>Slide 3</vt:lpstr>
      <vt:lpstr>Diff</vt:lpstr>
      <vt:lpstr>Can you spot the physical access barriers?</vt:lpstr>
      <vt:lpstr>  Civil Rights legislation and access building code USA Regulations to Protect People with Disabilities </vt:lpstr>
      <vt:lpstr> Human Functional Limitations/Abilities   </vt:lpstr>
      <vt:lpstr>Physical Dis-Abilities</vt:lpstr>
      <vt:lpstr>Physical Dis-Abilities</vt:lpstr>
      <vt:lpstr>Slide 10</vt:lpstr>
    </vt:vector>
  </TitlesOfParts>
  <Company>Harvard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Disability Advocacy</dc:title>
  <dc:creator>maryan amaral</dc:creator>
  <cp:lastModifiedBy>maryan amaral</cp:lastModifiedBy>
  <cp:revision>97</cp:revision>
  <dcterms:created xsi:type="dcterms:W3CDTF">2009-03-05T00:44:45Z</dcterms:created>
  <dcterms:modified xsi:type="dcterms:W3CDTF">2009-03-05T03:20:18Z</dcterms:modified>
</cp:coreProperties>
</file>